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9" r:id="rId3"/>
    <p:sldId id="257" r:id="rId4"/>
    <p:sldId id="258" r:id="rId5"/>
    <p:sldId id="264" r:id="rId6"/>
    <p:sldId id="265" r:id="rId7"/>
    <p:sldId id="263" r:id="rId8"/>
    <p:sldId id="260" r:id="rId9"/>
    <p:sldId id="267" r:id="rId10"/>
    <p:sldId id="262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84AC-6AC4-4A94-89FF-EFB71DD034C5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5B59-6BC2-4E2E-AE64-46E1A35EE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84AC-6AC4-4A94-89FF-EFB71DD034C5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5B59-6BC2-4E2E-AE64-46E1A35EE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84AC-6AC4-4A94-89FF-EFB71DD034C5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5B59-6BC2-4E2E-AE64-46E1A35EE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84AC-6AC4-4A94-89FF-EFB71DD034C5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5B59-6BC2-4E2E-AE64-46E1A35EE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84AC-6AC4-4A94-89FF-EFB71DD034C5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5B59-6BC2-4E2E-AE64-46E1A35EE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84AC-6AC4-4A94-89FF-EFB71DD034C5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5B59-6BC2-4E2E-AE64-46E1A35EE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84AC-6AC4-4A94-89FF-EFB71DD034C5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5B59-6BC2-4E2E-AE64-46E1A35EE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84AC-6AC4-4A94-89FF-EFB71DD034C5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5B59-6BC2-4E2E-AE64-46E1A35EE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84AC-6AC4-4A94-89FF-EFB71DD034C5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5B59-6BC2-4E2E-AE64-46E1A35EE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84AC-6AC4-4A94-89FF-EFB71DD034C5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5B59-6BC2-4E2E-AE64-46E1A35EE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84AC-6AC4-4A94-89FF-EFB71DD034C5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5D5B59-6BC2-4E2E-AE64-46E1A35EE9D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CC84AC-6AC4-4A94-89FF-EFB71DD034C5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5D5B59-6BC2-4E2E-AE64-46E1A35EE9D4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136904" cy="18002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Международный Комитет Красного Креста и его роль в развитии и реализации международного гуманитарного права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753472"/>
            <a:ext cx="8610600" cy="110452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Выполнила </a:t>
            </a:r>
          </a:p>
          <a:p>
            <a:pPr algn="l"/>
            <a:r>
              <a:rPr lang="ru-RU" sz="2000" dirty="0" smtClean="0"/>
              <a:t>Студентка группы П-31                                                     Кондратенко Наталья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79253"/>
            <a:ext cx="3451448" cy="345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731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570168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/>
              <a:t>	МККК </a:t>
            </a:r>
            <a:r>
              <a:rPr lang="ru-RU" sz="1800" dirty="0"/>
              <a:t>поддерживает тесные контакты с Национальными обществами. МККК сотрудничает с ними в вопросах, представляющих общий интерес, таких как подготовка к действиям во время вооруженных конфликтов, соблюдение Женевских конвенций, их развитие и ратификация, а также распространение знаний об Основополагающих принципах Движения и международном гуманитарном праве</a:t>
            </a:r>
            <a:r>
              <a:rPr lang="ru-RU" sz="1800" dirty="0" smtClean="0"/>
              <a:t>.</a:t>
            </a:r>
          </a:p>
          <a:p>
            <a:pPr marL="0" indent="0" algn="just">
              <a:buNone/>
            </a:pPr>
            <a:r>
              <a:rPr lang="ru-RU" sz="1800" dirty="0" smtClean="0"/>
              <a:t>	МККК </a:t>
            </a:r>
            <a:r>
              <a:rPr lang="ru-RU" sz="1800" dirty="0"/>
              <a:t>поддерживает тесную связь с Международной Федерацией обществ Красного Креста и Красного Полумесяца. Он сотрудничает с ней в вопросах, представляющих общий интерес, в соответствии с Уставом Движения и соглашениями, заключенными между этими двумя организациями.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23015"/>
            <a:ext cx="4717554" cy="322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9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496944" cy="1359024"/>
          </a:xfrm>
        </p:spPr>
        <p:txBody>
          <a:bodyPr/>
          <a:lstStyle/>
          <a:p>
            <a:pPr algn="ctr"/>
            <a:r>
              <a:rPr lang="ru-RU" dirty="0" smtClean="0">
                <a:latin typeface="Monotype Corsiva" pitchFamily="66" charset="0"/>
              </a:rPr>
              <a:t>Благодарю за внимание!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73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364554" cy="28803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/>
              <a:t>Международный комитет Красного Креста (МККК) - гуманитарная организация, основанная в 1863 году швейцарским предпринимателем и общественным деятелем Жан Анри </a:t>
            </a:r>
            <a:r>
              <a:rPr lang="ru-RU" sz="2400" dirty="0" err="1"/>
              <a:t>Дюнаном</a:t>
            </a:r>
            <a:r>
              <a:rPr lang="ru-RU" sz="2400" dirty="0"/>
              <a:t>. </a:t>
            </a: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Штаб-квартира </a:t>
            </a:r>
            <a:r>
              <a:rPr lang="ru-RU" sz="2400" dirty="0"/>
              <a:t>находится в Женеве</a:t>
            </a:r>
            <a:r>
              <a:rPr lang="ru-RU" sz="2400" dirty="0" smtClean="0"/>
              <a:t>.</a:t>
            </a:r>
          </a:p>
          <a:p>
            <a:pPr marL="0" indent="0" algn="ctr">
              <a:buNone/>
            </a:pPr>
            <a:r>
              <a:rPr lang="ru-RU" sz="2400" dirty="0" smtClean="0"/>
              <a:t>Руководители: Президент</a:t>
            </a:r>
            <a:r>
              <a:rPr lang="ru-RU" sz="2400" dirty="0"/>
              <a:t>	</a:t>
            </a:r>
            <a:r>
              <a:rPr lang="ru-RU" sz="2400" dirty="0" smtClean="0"/>
              <a:t> - Петер </a:t>
            </a:r>
            <a:r>
              <a:rPr lang="ru-RU" sz="2400" dirty="0" err="1" smtClean="0"/>
              <a:t>Маурэр</a:t>
            </a:r>
            <a:r>
              <a:rPr lang="ru-RU" sz="2400" dirty="0" smtClean="0"/>
              <a:t>; Генеральный директор - Ив </a:t>
            </a:r>
            <a:r>
              <a:rPr lang="ru-RU" sz="2400" dirty="0" err="1" smtClean="0"/>
              <a:t>Даккор</a:t>
            </a:r>
            <a:r>
              <a:rPr lang="ru-RU" sz="2400" dirty="0" smtClean="0"/>
              <a:t>.</a:t>
            </a:r>
            <a:endParaRPr lang="ru-RU" sz="2400" dirty="0"/>
          </a:p>
          <a:p>
            <a:pPr algn="just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84262"/>
            <a:ext cx="2459899" cy="344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87" y="3293278"/>
            <a:ext cx="5460297" cy="344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154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+mn-lt"/>
                <a:cs typeface="Times New Roman" pitchFamily="18" charset="0"/>
              </a:rPr>
              <a:t>Основополагающие принципы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640960" cy="51845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cs typeface="Times New Roman" pitchFamily="18" charset="0"/>
              </a:rPr>
              <a:t>Международный комитет Красного Креста придерживается фундаментальных принципов Международного движения Красного Креста и Красного Полумесяца, основанные на стремлении людей к миру и согласию и провозглашённые в Вене на ХХ Международной конференции Красного Креста и Красного Полумесяца в 1965 </a:t>
            </a:r>
            <a:r>
              <a:rPr lang="ru-RU" sz="2000" dirty="0" smtClean="0">
                <a:cs typeface="Times New Roman" pitchFamily="18" charset="0"/>
              </a:rPr>
              <a:t>году.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83668" y="3121347"/>
            <a:ext cx="6228692" cy="64807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Принципы МККК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51720" y="3899419"/>
            <a:ext cx="2304256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Гуманность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51720" y="4697414"/>
            <a:ext cx="2304256" cy="60379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Беспристрастность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51720" y="5453214"/>
            <a:ext cx="2304256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Нейтральность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45886" y="6207878"/>
            <a:ext cx="2304256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Независимость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4048" y="3899419"/>
            <a:ext cx="2232248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Добровольность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4048" y="4697414"/>
            <a:ext cx="2232248" cy="60379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Единство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7682" y="5453214"/>
            <a:ext cx="2228614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Универсальность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403648" y="3445383"/>
            <a:ext cx="0" cy="3050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8" idx="1"/>
          </p:cNvCxnSpPr>
          <p:nvPr/>
        </p:nvCxnSpPr>
        <p:spPr>
          <a:xfrm>
            <a:off x="1403648" y="6495910"/>
            <a:ext cx="21422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7" idx="1"/>
          </p:cNvCxnSpPr>
          <p:nvPr/>
        </p:nvCxnSpPr>
        <p:spPr>
          <a:xfrm>
            <a:off x="1403648" y="574124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6" idx="1"/>
          </p:cNvCxnSpPr>
          <p:nvPr/>
        </p:nvCxnSpPr>
        <p:spPr>
          <a:xfrm>
            <a:off x="1403648" y="4999310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5" idx="1"/>
          </p:cNvCxnSpPr>
          <p:nvPr/>
        </p:nvCxnSpPr>
        <p:spPr>
          <a:xfrm>
            <a:off x="1403648" y="4187451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4" idx="1"/>
          </p:cNvCxnSpPr>
          <p:nvPr/>
        </p:nvCxnSpPr>
        <p:spPr>
          <a:xfrm>
            <a:off x="1403648" y="3445383"/>
            <a:ext cx="180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028384" y="3445383"/>
            <a:ext cx="0" cy="3050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9" idx="3"/>
          </p:cNvCxnSpPr>
          <p:nvPr/>
        </p:nvCxnSpPr>
        <p:spPr>
          <a:xfrm flipH="1">
            <a:off x="7236296" y="4187451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0" idx="3"/>
          </p:cNvCxnSpPr>
          <p:nvPr/>
        </p:nvCxnSpPr>
        <p:spPr>
          <a:xfrm flipH="1">
            <a:off x="7236296" y="4999311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3" name="Прямая со стрелкой 3072"/>
          <p:cNvCxnSpPr>
            <a:endCxn id="11" idx="3"/>
          </p:cNvCxnSpPr>
          <p:nvPr/>
        </p:nvCxnSpPr>
        <p:spPr>
          <a:xfrm flipH="1">
            <a:off x="7236296" y="574124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6" name="Прямая со стрелкой 3075"/>
          <p:cNvCxnSpPr>
            <a:endCxn id="8" idx="3"/>
          </p:cNvCxnSpPr>
          <p:nvPr/>
        </p:nvCxnSpPr>
        <p:spPr>
          <a:xfrm flipH="1">
            <a:off x="5850142" y="6495910"/>
            <a:ext cx="21782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8" name="Прямая соединительная линия 3077"/>
          <p:cNvCxnSpPr>
            <a:endCxn id="4" idx="3"/>
          </p:cNvCxnSpPr>
          <p:nvPr/>
        </p:nvCxnSpPr>
        <p:spPr>
          <a:xfrm flipH="1">
            <a:off x="7812360" y="3445383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127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+mn-lt"/>
              </a:rPr>
              <a:t>Цель и основные направления деятельности</a:t>
            </a:r>
            <a:endParaRPr lang="ru-RU" sz="4000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48" y="3864893"/>
            <a:ext cx="4489661" cy="299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714" y="1700808"/>
            <a:ext cx="9036496" cy="53012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/>
              <a:t>МККК </a:t>
            </a:r>
            <a:r>
              <a:rPr lang="ru-RU" sz="1800" b="1" dirty="0"/>
              <a:t>в своей работе преследует двоякую цель</a:t>
            </a:r>
            <a:r>
              <a:rPr lang="ru-RU" sz="1800" dirty="0"/>
              <a:t>: предоставить защиту и помощь жертвам конфликтов. Эти два понятия существуют независимо друг от друга только в теории, на практике же их разграничить невозможно. Предоставление защиты, прежде всего, должно обеспечить соблюдение прав людей, пострадавших от войны, в то время как под помощью понимается конкретная материальная поддержка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b="1" dirty="0"/>
              <a:t>На современном этапе можно выделить следующие основные направления деятельности МККК</a:t>
            </a:r>
            <a:r>
              <a:rPr lang="ru-RU" sz="1800" b="1" dirty="0" smtClean="0"/>
              <a:t>:</a:t>
            </a:r>
            <a:endParaRPr lang="ru-RU" sz="1800" b="1" dirty="0"/>
          </a:p>
          <a:p>
            <a:pPr marL="0" indent="0" algn="just">
              <a:buNone/>
            </a:pPr>
            <a:r>
              <a:rPr lang="ru-RU" sz="1800" dirty="0"/>
              <a:t>Посещение лиц, лишенных </a:t>
            </a:r>
            <a:r>
              <a:rPr lang="ru-RU" sz="1800" dirty="0" smtClean="0"/>
              <a:t>свободы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dirty="0"/>
              <a:t>Деятельность Центрального агентства по </a:t>
            </a:r>
            <a:r>
              <a:rPr lang="ru-RU" sz="1800" dirty="0" smtClean="0"/>
              <a:t>розыску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dirty="0"/>
              <a:t>Деятельность по оказанию помощи </a:t>
            </a:r>
          </a:p>
          <a:p>
            <a:pPr marL="0" indent="0" algn="just">
              <a:buNone/>
            </a:pPr>
            <a:r>
              <a:rPr lang="ru-RU" sz="1800" dirty="0"/>
              <a:t>Медицинское </a:t>
            </a:r>
            <a:r>
              <a:rPr lang="ru-RU" sz="1800" dirty="0" smtClean="0"/>
              <a:t>обслуживание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dirty="0"/>
              <a:t>Развитие </a:t>
            </a:r>
            <a:r>
              <a:rPr lang="ru-RU" sz="1800" dirty="0" smtClean="0"/>
              <a:t>МГП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dirty="0"/>
              <a:t>Распространение </a:t>
            </a:r>
            <a:r>
              <a:rPr lang="ru-RU" sz="1800" dirty="0" smtClean="0"/>
              <a:t>знаний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dirty="0"/>
              <a:t>Деятельность в качестве нейтрального посредника между воюющими сторонами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2625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+mn-lt"/>
              </a:rPr>
              <a:t>Роль МККК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616624"/>
          </a:xfrm>
        </p:spPr>
        <p:txBody>
          <a:bodyPr>
            <a:normAutofit fontScale="62500" lnSpcReduction="20000"/>
          </a:bodyPr>
          <a:lstStyle/>
          <a:p>
            <a:endParaRPr lang="ru-RU" sz="2900" dirty="0"/>
          </a:p>
          <a:p>
            <a:r>
              <a:rPr lang="ru-RU" sz="2900" u="sng" dirty="0"/>
              <a:t>1. Роль МККК заключается, в частности, в следующем:</a:t>
            </a:r>
          </a:p>
          <a:p>
            <a:endParaRPr lang="ru-RU" sz="2900" dirty="0"/>
          </a:p>
          <a:p>
            <a:r>
              <a:rPr lang="ru-RU" sz="2900" dirty="0"/>
              <a:t>а) отстаивать и распространять Основополагающие принципы Движения: гуманность, беспристрастность, нейтральность, независимость, добровольность, единство и универсальность;</a:t>
            </a:r>
          </a:p>
          <a:p>
            <a:endParaRPr lang="ru-RU" sz="2900" dirty="0"/>
          </a:p>
          <a:p>
            <a:r>
              <a:rPr lang="ru-RU" sz="2900" dirty="0"/>
              <a:t>б) признавать каждое новое или реорганизованное Национальное общество, которое удовлетворяет всем условиям признания, изложенным в Уставе Движения, а также сообщать другим обществам о факте признания;</a:t>
            </a:r>
          </a:p>
          <a:p>
            <a:endParaRPr lang="ru-RU" sz="2900" dirty="0"/>
          </a:p>
          <a:p>
            <a:r>
              <a:rPr lang="ru-RU" sz="2900" dirty="0"/>
              <a:t>в) выполнять задачи, возложенные на него Женевскими конвенциями [3], способствовать точному соблюдению положений международного гуманитарного права, применяемого во время вооруженных конфликтов, и принимать любые жалобы относительно предполагаемых нарушений этого права;</a:t>
            </a:r>
          </a:p>
          <a:p>
            <a:endParaRPr lang="ru-RU" sz="2900" dirty="0"/>
          </a:p>
          <a:p>
            <a:r>
              <a:rPr lang="ru-RU" sz="2900" dirty="0"/>
              <a:t>г) в качестве нейтрального учреждения, чья гуманитарная деятельность в основном осуществляется во время международных и других вооруженных конфликтов, а также во время внутренних беспорядков и волнений, стараться всегда обеспечивать защиту и помощь жертвам таких событий и их прямых последствий как среди военнослужащих, так и среди гражданского населения;</a:t>
            </a:r>
          </a:p>
          <a:p>
            <a:endParaRPr lang="ru-RU" sz="29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149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55989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д) обеспечивать деятельность Центрального агентства по розыску, предусмотренного Женевскими конвенциями;</a:t>
            </a:r>
          </a:p>
          <a:p>
            <a:endParaRPr lang="ru-RU" dirty="0"/>
          </a:p>
          <a:p>
            <a:r>
              <a:rPr lang="ru-RU" dirty="0"/>
              <a:t>е) в предвидении вооруженных конфликтов принимать участие в обучении медицинского персонала и подготовке медицинского оборудования во взаимодействии с Национальными обществами, военными и гражданскими медицинскими службами и другими компетентными органами;</a:t>
            </a:r>
          </a:p>
          <a:p>
            <a:endParaRPr lang="ru-RU" dirty="0"/>
          </a:p>
          <a:p>
            <a:r>
              <a:rPr lang="ru-RU" dirty="0"/>
              <a:t>ж) разъяснять положения международного гуманитарного права, применяемого в период вооруженных конфликтов, и распространять знания о нем, а также подготавливать его развитие;</a:t>
            </a:r>
          </a:p>
          <a:p>
            <a:endParaRPr lang="ru-RU" dirty="0"/>
          </a:p>
          <a:p>
            <a:r>
              <a:rPr lang="ru-RU" dirty="0"/>
              <a:t>з) осуществлять полномочия, возложенные на него Международной конференцией Красного Креста и Красного Полумесяца (Международной конференцией).</a:t>
            </a:r>
          </a:p>
          <a:p>
            <a:endParaRPr lang="ru-RU" dirty="0"/>
          </a:p>
          <a:p>
            <a:r>
              <a:rPr lang="ru-RU" dirty="0"/>
              <a:t>2. МККК может выступать с любой гуманитарной инициативой, которая соответствует его роли исключительно нейтрального и независимого учреждения и посредника, а также может рассматривать любой вопрос, требующий рассмотрения такой организацией.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288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latin typeface="+mn-lt"/>
              </a:rPr>
              <a:t>Уставными органами МККК являются: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Ассамблея;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Совет Ассамблеи;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Президент и Вице-президенты;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Директорат;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Отдел внутреннего аудита.</a:t>
            </a:r>
          </a:p>
        </p:txBody>
      </p:sp>
    </p:spTree>
    <p:extLst>
      <p:ext uri="{BB962C8B-B14F-4D97-AF65-F5344CB8AC3E}">
        <p14:creationId xmlns:p14="http://schemas.microsoft.com/office/powerpoint/2010/main" val="3188588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80920" cy="60932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	Высшим </a:t>
            </a:r>
            <a:r>
              <a:rPr lang="ru-RU" sz="2000" dirty="0"/>
              <a:t>органом МККК является Ассамблея. Она контролирует деятельность МККК, вырабатывает его политику, определяет основные цели и стратегию организации, одобряет бюджет и финансовую отчетность. Она передает некоторые из своих полномочий Совету Ассамблеи.</a:t>
            </a:r>
          </a:p>
          <a:p>
            <a:pPr marL="0" indent="0" algn="just">
              <a:buNone/>
            </a:pPr>
            <a:r>
              <a:rPr lang="ru-RU" sz="2000" dirty="0" smtClean="0"/>
              <a:t>	Ассамблея </a:t>
            </a:r>
            <a:r>
              <a:rPr lang="ru-RU" sz="2000" dirty="0"/>
              <a:t>состоит из Членов МККК. Она имеет коллегиальный характер. Ее Президентом и Вице-президентами являются Президент и два Вице-президента МККК.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4320480" cy="287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600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+mn-lt"/>
              </a:rPr>
              <a:t>Бюджет </a:t>
            </a:r>
            <a:r>
              <a:rPr lang="ru-RU" sz="3600" dirty="0" smtClean="0">
                <a:latin typeface="+mn-lt"/>
              </a:rPr>
              <a:t>МККК питают </a:t>
            </a:r>
            <a:r>
              <a:rPr lang="ru-RU" sz="3600" dirty="0">
                <a:latin typeface="+mn-lt"/>
              </a:rPr>
              <a:t>следующие источники: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вклады </a:t>
            </a:r>
            <a:r>
              <a:rPr lang="ru-RU" sz="2400" dirty="0"/>
              <a:t>государств – участников Женевских конвенций;</a:t>
            </a:r>
          </a:p>
          <a:p>
            <a:r>
              <a:rPr lang="ru-RU" sz="2400" dirty="0" smtClean="0"/>
              <a:t>вклады </a:t>
            </a:r>
            <a:r>
              <a:rPr lang="ru-RU" sz="2400" dirty="0"/>
              <a:t>межгосударственных организаций (например, Европейский Союз);</a:t>
            </a:r>
          </a:p>
          <a:p>
            <a:r>
              <a:rPr lang="ru-RU" sz="2400" dirty="0" smtClean="0"/>
              <a:t>вклады </a:t>
            </a:r>
            <a:r>
              <a:rPr lang="ru-RU" sz="2400" dirty="0"/>
              <a:t>национальных обществ Красного Креста и Красного Полумесяца;</a:t>
            </a:r>
          </a:p>
          <a:p>
            <a:r>
              <a:rPr lang="ru-RU" sz="2400" dirty="0" smtClean="0"/>
              <a:t>частные </a:t>
            </a:r>
            <a:r>
              <a:rPr lang="ru-RU" sz="2400" dirty="0"/>
              <a:t>пожертвования</a:t>
            </a:r>
          </a:p>
          <a:p>
            <a:r>
              <a:rPr lang="ru-RU" sz="2400" dirty="0" smtClean="0"/>
              <a:t>различные </a:t>
            </a:r>
            <a:r>
              <a:rPr lang="ru-RU" sz="2400" dirty="0"/>
              <a:t>дары и средства, получаемые по завещаниям.</a:t>
            </a:r>
          </a:p>
          <a:p>
            <a:pPr marL="0" indent="0">
              <a:buNone/>
            </a:pPr>
            <a:r>
              <a:rPr lang="ru-RU" sz="2400" dirty="0"/>
              <a:t>Все вклады носят </a:t>
            </a:r>
            <a:r>
              <a:rPr lang="ru-RU" sz="2400" b="1" dirty="0"/>
              <a:t>добровольный</a:t>
            </a:r>
            <a:r>
              <a:rPr lang="ru-RU" sz="2400" dirty="0"/>
              <a:t> характер</a:t>
            </a:r>
          </a:p>
        </p:txBody>
      </p:sp>
    </p:spTree>
    <p:extLst>
      <p:ext uri="{BB962C8B-B14F-4D97-AF65-F5344CB8AC3E}">
        <p14:creationId xmlns:p14="http://schemas.microsoft.com/office/powerpoint/2010/main" val="1583866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756165-E912-4F61-8790-2420A6398176}"/>
</file>

<file path=customXml/itemProps2.xml><?xml version="1.0" encoding="utf-8"?>
<ds:datastoreItem xmlns:ds="http://schemas.openxmlformats.org/officeDocument/2006/customXml" ds:itemID="{B5DDAB41-3149-4E43-82A8-5E555FE34D13}"/>
</file>

<file path=customXml/itemProps3.xml><?xml version="1.0" encoding="utf-8"?>
<ds:datastoreItem xmlns:ds="http://schemas.openxmlformats.org/officeDocument/2006/customXml" ds:itemID="{9A04F022-0361-4D46-B476-EE8C3EAFFA52}"/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688</TotalTime>
  <Words>565</Words>
  <Application>Microsoft Office PowerPoint</Application>
  <PresentationFormat>Экран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Международный Комитет Красного Креста и его роль в развитии и реализации международного гуманитарного права</vt:lpstr>
      <vt:lpstr>Презентация PowerPoint</vt:lpstr>
      <vt:lpstr>Основополагающие принципы</vt:lpstr>
      <vt:lpstr>Цель и основные направления деятельности</vt:lpstr>
      <vt:lpstr>Роль МККК </vt:lpstr>
      <vt:lpstr>Презентация PowerPoint</vt:lpstr>
      <vt:lpstr>Уставными органами МККК являются: </vt:lpstr>
      <vt:lpstr>Презентация PowerPoint</vt:lpstr>
      <vt:lpstr>Бюджет МККК питают следующие источники:</vt:lpstr>
      <vt:lpstr>Презентация PowerPoint</vt:lpstr>
      <vt:lpstr>Благодарю за внимание!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Комитет Красного Креста и его роль в развитии и реализации международного гуманитарного права</dc:title>
  <dc:creator>Lenovo</dc:creator>
  <cp:lastModifiedBy>Lenovo</cp:lastModifiedBy>
  <cp:revision>12</cp:revision>
  <dcterms:created xsi:type="dcterms:W3CDTF">2015-11-27T18:04:06Z</dcterms:created>
  <dcterms:modified xsi:type="dcterms:W3CDTF">2015-12-01T18:45:15Z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0x0101004136CF89BB20794CB8162050F86E0FBB</vt:lpwstr>
  </property>
</Properties>
</file>